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22"/>
  </p:handoutMasterIdLst>
  <p:sldIdLst>
    <p:sldId id="256" r:id="rId5"/>
    <p:sldId id="257" r:id="rId6"/>
    <p:sldId id="267" r:id="rId7"/>
    <p:sldId id="269" r:id="rId8"/>
    <p:sldId id="270" r:id="rId9"/>
    <p:sldId id="271" r:id="rId10"/>
    <p:sldId id="292" r:id="rId11"/>
    <p:sldId id="291" r:id="rId12"/>
    <p:sldId id="293" r:id="rId13"/>
    <p:sldId id="294" r:id="rId14"/>
    <p:sldId id="295" r:id="rId15"/>
    <p:sldId id="296" r:id="rId16"/>
    <p:sldId id="297" r:id="rId17"/>
    <p:sldId id="298" r:id="rId18"/>
    <p:sldId id="299" r:id="rId19"/>
    <p:sldId id="289" r:id="rId20"/>
    <p:sldId id="290" r:id="rId2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2"/>
    <a:srgbClr val="3A3A51"/>
    <a:srgbClr val="9C8D5A"/>
    <a:srgbClr val="888067"/>
    <a:srgbClr val="AC9E6D"/>
    <a:srgbClr val="F9F9F5"/>
    <a:srgbClr val="081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5373" autoAdjust="0"/>
  </p:normalViewPr>
  <p:slideViewPr>
    <p:cSldViewPr snapToGrid="0">
      <p:cViewPr varScale="1">
        <p:scale>
          <a:sx n="105" d="100"/>
          <a:sy n="105" d="100"/>
        </p:scale>
        <p:origin x="177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ECBA595-FED2-41D2-A8AB-3ED3B04BBAB8}" type="datetimeFigureOut">
              <a:rPr lang="en-US" smtClean="0"/>
              <a:t>8/24/2023</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D3FEEFA-B115-42E1-B87C-F240C2E22215}" type="slidenum">
              <a:rPr lang="en-US" smtClean="0"/>
              <a:t>‹#›</a:t>
            </a:fld>
            <a:endParaRPr lang="en-US"/>
          </a:p>
        </p:txBody>
      </p:sp>
    </p:spTree>
    <p:extLst>
      <p:ext uri="{BB962C8B-B14F-4D97-AF65-F5344CB8AC3E}">
        <p14:creationId xmlns:p14="http://schemas.microsoft.com/office/powerpoint/2010/main" val="42566975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1F0A768-DEAA-4E59-86A8-518A5A9A5320}"/>
              </a:ext>
            </a:extLst>
          </p:cNvPr>
          <p:cNvSpPr>
            <a:spLocks noGrp="1"/>
          </p:cNvSpPr>
          <p:nvPr>
            <p:ph type="ctrTitle" hasCustomPrompt="1"/>
          </p:nvPr>
        </p:nvSpPr>
        <p:spPr>
          <a:xfrm>
            <a:off x="2141539" y="2701390"/>
            <a:ext cx="6590982" cy="793046"/>
          </a:xfrm>
        </p:spPr>
        <p:txBody>
          <a:bodyPr anchor="t">
            <a:normAutofit/>
          </a:bodyPr>
          <a:lstStyle>
            <a:lvl1pPr>
              <a:defRPr>
                <a:solidFill>
                  <a:srgbClr val="9C8D5A"/>
                </a:solidFill>
                <a:latin typeface="Georgia" panose="02040502050405020303" pitchFamily="18" charset="0"/>
              </a:defRPr>
            </a:lvl1pPr>
          </a:lstStyle>
          <a:p>
            <a:pPr algn="l"/>
            <a:r>
              <a:rPr lang="en-US" sz="4200" b="1" dirty="0">
                <a:solidFill>
                  <a:srgbClr val="9C8D5A"/>
                </a:solidFill>
                <a:latin typeface="Georgia"/>
                <a:cs typeface="Georgia"/>
              </a:rPr>
              <a:t>Presentation Title</a:t>
            </a:r>
            <a:endParaRPr lang="en-US" sz="2600" dirty="0">
              <a:solidFill>
                <a:schemeClr val="bg1"/>
              </a:solidFill>
              <a:latin typeface="Georgia"/>
              <a:cs typeface="Georgia"/>
            </a:endParaRPr>
          </a:p>
        </p:txBody>
      </p:sp>
      <p:sp>
        <p:nvSpPr>
          <p:cNvPr id="8" name="Subtitle 2">
            <a:extLst>
              <a:ext uri="{FF2B5EF4-FFF2-40B4-BE49-F238E27FC236}">
                <a16:creationId xmlns:a16="http://schemas.microsoft.com/office/drawing/2014/main" id="{6F41A420-A889-4FB8-96F2-FB331476F331}"/>
              </a:ext>
            </a:extLst>
          </p:cNvPr>
          <p:cNvSpPr>
            <a:spLocks noGrp="1"/>
          </p:cNvSpPr>
          <p:nvPr>
            <p:ph type="subTitle" idx="1" hasCustomPrompt="1"/>
          </p:nvPr>
        </p:nvSpPr>
        <p:spPr>
          <a:xfrm>
            <a:off x="2142599" y="398118"/>
            <a:ext cx="5318574" cy="550049"/>
          </a:xfrm>
        </p:spPr>
        <p:txBody>
          <a:bodyPr anchor="ctr">
            <a:normAutofit/>
          </a:bodyPr>
          <a:lstStyle>
            <a:lvl1pPr marL="0" indent="0">
              <a:buNone/>
              <a:defRPr sz="1800" b="1">
                <a:solidFill>
                  <a:srgbClr val="9C8D5A"/>
                </a:solidFill>
                <a:latin typeface="Times New Roman" panose="02020603050405020304" pitchFamily="18" charset="0"/>
                <a:ea typeface="Verdana" panose="020B0604030504040204" pitchFamily="34" charset="0"/>
                <a:cs typeface="Times New Roman" panose="02020603050405020304" pitchFamily="18" charset="0"/>
              </a:defRPr>
            </a:lvl1pPr>
          </a:lstStyle>
          <a:p>
            <a:pPr lvl="0"/>
            <a:r>
              <a:rPr lang="en-US" dirty="0"/>
              <a:t>Presenter</a:t>
            </a:r>
          </a:p>
        </p:txBody>
      </p:sp>
      <p:sp>
        <p:nvSpPr>
          <p:cNvPr id="16" name="Text Placeholder 15">
            <a:extLst>
              <a:ext uri="{FF2B5EF4-FFF2-40B4-BE49-F238E27FC236}">
                <a16:creationId xmlns:a16="http://schemas.microsoft.com/office/drawing/2014/main" id="{F3B2156C-4589-4C7D-8AC4-C33EA185356F}"/>
              </a:ext>
            </a:extLst>
          </p:cNvPr>
          <p:cNvSpPr>
            <a:spLocks noGrp="1"/>
          </p:cNvSpPr>
          <p:nvPr>
            <p:ph type="body" sz="quarter" idx="10" hasCustomPrompt="1"/>
          </p:nvPr>
        </p:nvSpPr>
        <p:spPr>
          <a:xfrm>
            <a:off x="2143048" y="965094"/>
            <a:ext cx="5318125" cy="550862"/>
          </a:xfrm>
        </p:spPr>
        <p:txBody>
          <a:bodyPr anchor="ctr">
            <a:noAutofit/>
          </a:bodyPr>
          <a:lstStyle>
            <a:lvl1pPr marL="0" indent="0">
              <a:buNone/>
              <a:defRPr sz="1800" b="1">
                <a:solidFill>
                  <a:srgbClr val="9C8D5A"/>
                </a:solidFill>
                <a:latin typeface="Times New Roman" panose="02020603050405020304" pitchFamily="18" charset="0"/>
                <a:ea typeface="Verdana" panose="020B0604030504040204" pitchFamily="34" charset="0"/>
                <a:cs typeface="Times New Roman" panose="02020603050405020304" pitchFamily="18" charset="0"/>
              </a:defRPr>
            </a:lvl1pPr>
            <a:lvl2pPr>
              <a:defRPr sz="2000"/>
            </a:lvl2pPr>
            <a:lvl3pPr>
              <a:defRPr sz="1800"/>
            </a:lvl3pPr>
            <a:lvl4pPr>
              <a:defRPr sz="1600"/>
            </a:lvl4pPr>
            <a:lvl5pPr>
              <a:defRPr sz="1600"/>
            </a:lvl5pPr>
          </a:lstStyle>
          <a:p>
            <a:pPr lvl="0"/>
            <a:r>
              <a:rPr lang="en-US" dirty="0"/>
              <a:t>Title, Department</a:t>
            </a:r>
          </a:p>
        </p:txBody>
      </p:sp>
      <p:sp>
        <p:nvSpPr>
          <p:cNvPr id="18" name="Text Placeholder 17">
            <a:extLst>
              <a:ext uri="{FF2B5EF4-FFF2-40B4-BE49-F238E27FC236}">
                <a16:creationId xmlns:a16="http://schemas.microsoft.com/office/drawing/2014/main" id="{C2C2005A-D015-4C24-BAE0-36E6A3BF0CEF}"/>
              </a:ext>
            </a:extLst>
          </p:cNvPr>
          <p:cNvSpPr>
            <a:spLocks noGrp="1"/>
          </p:cNvSpPr>
          <p:nvPr>
            <p:ph type="body" sz="quarter" idx="11" hasCustomPrompt="1"/>
          </p:nvPr>
        </p:nvSpPr>
        <p:spPr>
          <a:xfrm>
            <a:off x="2141538" y="1515956"/>
            <a:ext cx="5318125" cy="550863"/>
          </a:xfrm>
        </p:spPr>
        <p:txBody>
          <a:bodyPr anchor="ctr">
            <a:normAutofit/>
          </a:bodyPr>
          <a:lstStyle>
            <a:lvl1pPr marL="0" indent="0">
              <a:buNone/>
              <a:defRPr sz="1800" b="1">
                <a:solidFill>
                  <a:srgbClr val="9C8D5A"/>
                </a:solidFill>
                <a:latin typeface="Times New Roman" panose="02020603050405020304" pitchFamily="18" charset="0"/>
                <a:ea typeface="Verdana" panose="020B0604030504040204" pitchFamily="34" charset="0"/>
                <a:cs typeface="Times New Roman" panose="02020603050405020304" pitchFamily="18"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Date</a:t>
            </a:r>
          </a:p>
        </p:txBody>
      </p:sp>
      <p:sp>
        <p:nvSpPr>
          <p:cNvPr id="20" name="Text Placeholder 19">
            <a:extLst>
              <a:ext uri="{FF2B5EF4-FFF2-40B4-BE49-F238E27FC236}">
                <a16:creationId xmlns:a16="http://schemas.microsoft.com/office/drawing/2014/main" id="{B0539C7E-A90A-47B5-9EF8-6CE0769010CC}"/>
              </a:ext>
            </a:extLst>
          </p:cNvPr>
          <p:cNvSpPr>
            <a:spLocks noGrp="1"/>
          </p:cNvSpPr>
          <p:nvPr>
            <p:ph type="body" sz="quarter" idx="12" hasCustomPrompt="1"/>
          </p:nvPr>
        </p:nvSpPr>
        <p:spPr>
          <a:xfrm>
            <a:off x="2141538" y="3493693"/>
            <a:ext cx="6590982" cy="690563"/>
          </a:xfrm>
        </p:spPr>
        <p:txBody>
          <a:bodyPr>
            <a:normAutofit/>
          </a:bodyPr>
          <a:lstStyle>
            <a:lvl1pPr marL="0" indent="0">
              <a:buNone/>
              <a:defRPr sz="2800">
                <a:solidFill>
                  <a:schemeClr val="bg1"/>
                </a:solidFill>
                <a:latin typeface="Georgia" panose="02040502050405020303" pitchFamily="18" charset="0"/>
              </a:defRPr>
            </a:lvl1pPr>
          </a:lstStyle>
          <a:p>
            <a:r>
              <a:rPr lang="en-US" sz="2800" dirty="0">
                <a:solidFill>
                  <a:schemeClr val="bg1"/>
                </a:solidFill>
                <a:latin typeface="Georgia" panose="02040502050405020303" pitchFamily="18" charset="0"/>
                <a:cs typeface="Georgia"/>
              </a:rPr>
              <a:t>Subhead</a:t>
            </a:r>
            <a:endParaRPr lang="en-US" sz="2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21192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DD5284A-F0EC-45ED-A568-275857290ACC}"/>
              </a:ext>
            </a:extLst>
          </p:cNvPr>
          <p:cNvSpPr>
            <a:spLocks noGrp="1"/>
          </p:cNvSpPr>
          <p:nvPr>
            <p:ph type="body" sz="quarter" idx="10" hasCustomPrompt="1"/>
          </p:nvPr>
        </p:nvSpPr>
        <p:spPr>
          <a:xfrm>
            <a:off x="0" y="1803401"/>
            <a:ext cx="9144000" cy="901700"/>
          </a:xfrm>
        </p:spPr>
        <p:txBody>
          <a:bodyPr anchor="ctr">
            <a:noAutofit/>
          </a:bodyPr>
          <a:lstStyle>
            <a:lvl1pPr marL="0" indent="0" algn="ctr">
              <a:buNone/>
              <a:defRPr sz="4200" b="1">
                <a:solidFill>
                  <a:srgbClr val="000032"/>
                </a:solidFill>
                <a:latin typeface="Georgia" panose="02040502050405020303" pitchFamily="18" charset="0"/>
              </a:defRPr>
            </a:lvl1pPr>
            <a:lvl2pPr>
              <a:defRPr sz="3200"/>
            </a:lvl2pPr>
            <a:lvl3pPr>
              <a:defRPr sz="2800"/>
            </a:lvl3pPr>
            <a:lvl4pPr>
              <a:defRPr sz="2400"/>
            </a:lvl4pPr>
            <a:lvl5pPr>
              <a:defRPr sz="2400"/>
            </a:lvl5pPr>
          </a:lstStyle>
          <a:p>
            <a:pPr lvl="0"/>
            <a:r>
              <a:rPr lang="en-US" dirty="0"/>
              <a:t>Divider Slide</a:t>
            </a:r>
          </a:p>
        </p:txBody>
      </p:sp>
      <p:sp>
        <p:nvSpPr>
          <p:cNvPr id="15" name="Text Placeholder 14">
            <a:extLst>
              <a:ext uri="{FF2B5EF4-FFF2-40B4-BE49-F238E27FC236}">
                <a16:creationId xmlns:a16="http://schemas.microsoft.com/office/drawing/2014/main" id="{F79AA10C-2761-4D2A-8005-91A898415287}"/>
              </a:ext>
            </a:extLst>
          </p:cNvPr>
          <p:cNvSpPr>
            <a:spLocks noGrp="1"/>
          </p:cNvSpPr>
          <p:nvPr>
            <p:ph type="body" sz="quarter" idx="11" hasCustomPrompt="1"/>
          </p:nvPr>
        </p:nvSpPr>
        <p:spPr>
          <a:xfrm>
            <a:off x="0" y="2755900"/>
            <a:ext cx="9144000" cy="901700"/>
          </a:xfrm>
        </p:spPr>
        <p:txBody>
          <a:bodyPr anchor="ctr">
            <a:noAutofit/>
          </a:bodyPr>
          <a:lstStyle>
            <a:lvl1pPr marL="0" indent="0" algn="ctr">
              <a:buNone/>
              <a:defRPr sz="3000">
                <a:solidFill>
                  <a:schemeClr val="bg1"/>
                </a:solidFill>
                <a:latin typeface="Georgia" panose="02040502050405020303" pitchFamily="18" charset="0"/>
              </a:defRPr>
            </a:lvl1pPr>
            <a:lvl2pPr>
              <a:defRPr sz="3000">
                <a:latin typeface="Georgia" panose="02040502050405020303" pitchFamily="18" charset="0"/>
              </a:defRPr>
            </a:lvl2pPr>
            <a:lvl3pPr>
              <a:defRPr sz="3000">
                <a:latin typeface="Georgia" panose="02040502050405020303" pitchFamily="18" charset="0"/>
              </a:defRPr>
            </a:lvl3pPr>
            <a:lvl4pPr>
              <a:defRPr sz="3000">
                <a:latin typeface="Georgia" panose="02040502050405020303" pitchFamily="18" charset="0"/>
              </a:defRPr>
            </a:lvl4pPr>
            <a:lvl5pPr>
              <a:defRPr sz="3000">
                <a:latin typeface="Georgia" panose="02040502050405020303" pitchFamily="18" charset="0"/>
              </a:defRPr>
            </a:lvl5pPr>
          </a:lstStyle>
          <a:p>
            <a:pPr lvl="0"/>
            <a:r>
              <a:rPr lang="en-US" dirty="0"/>
              <a:t>Agenda Topic Here</a:t>
            </a:r>
          </a:p>
        </p:txBody>
      </p:sp>
    </p:spTree>
    <p:extLst>
      <p:ext uri="{BB962C8B-B14F-4D97-AF65-F5344CB8AC3E}">
        <p14:creationId xmlns:p14="http://schemas.microsoft.com/office/powerpoint/2010/main" val="265592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2AF7971-70AB-4CAA-B906-DBE42308D560}"/>
              </a:ext>
            </a:extLst>
          </p:cNvPr>
          <p:cNvSpPr>
            <a:spLocks noGrp="1"/>
          </p:cNvSpPr>
          <p:nvPr>
            <p:ph type="body" idx="1"/>
          </p:nvPr>
        </p:nvSpPr>
        <p:spPr>
          <a:xfrm>
            <a:off x="457201" y="1921933"/>
            <a:ext cx="4040188" cy="516466"/>
          </a:xfrm>
        </p:spPr>
        <p:txBody>
          <a:bodyPr anchor="b">
            <a:normAutofit/>
          </a:bodyPr>
          <a:lstStyle>
            <a:lvl1pPr>
              <a:defRPr sz="2000">
                <a:solidFill>
                  <a:srgbClr val="AC9E6D"/>
                </a:solidFill>
                <a:latin typeface="Georgia" panose="02040502050405020303" pitchFamily="18" charset="0"/>
              </a:defRPr>
            </a:lvl1pPr>
          </a:lstStyle>
          <a:p>
            <a:r>
              <a:rPr lang="en-US" sz="2000" dirty="0">
                <a:solidFill>
                  <a:srgbClr val="9C8D5A"/>
                </a:solidFill>
                <a:latin typeface="Georgia"/>
                <a:cs typeface="Georgia"/>
              </a:rPr>
              <a:t>Click to add text</a:t>
            </a:r>
          </a:p>
        </p:txBody>
      </p:sp>
      <p:sp>
        <p:nvSpPr>
          <p:cNvPr id="9" name="Content Placeholder 4">
            <a:extLst>
              <a:ext uri="{FF2B5EF4-FFF2-40B4-BE49-F238E27FC236}">
                <a16:creationId xmlns:a16="http://schemas.microsoft.com/office/drawing/2014/main" id="{79D6431A-7116-4D70-9484-8519F28FE48C}"/>
              </a:ext>
            </a:extLst>
          </p:cNvPr>
          <p:cNvSpPr>
            <a:spLocks noGrp="1"/>
          </p:cNvSpPr>
          <p:nvPr>
            <p:ph sz="half" idx="2"/>
          </p:nvPr>
        </p:nvSpPr>
        <p:spPr>
          <a:xfrm>
            <a:off x="457201" y="2556933"/>
            <a:ext cx="4040188" cy="3569230"/>
          </a:xfrm>
        </p:spPr>
        <p:txBody>
          <a:bodyPr>
            <a:normAutofit/>
          </a:bodyPr>
          <a:lstStyle>
            <a:lvl1pPr>
              <a:defRPr sz="1600">
                <a:solidFill>
                  <a:schemeClr val="tx1"/>
                </a:solidFill>
                <a:latin typeface="Verdana" panose="020B0604030504040204" pitchFamily="34" charset="0"/>
                <a:ea typeface="Verdana" panose="020B0604030504040204" pitchFamily="34" charset="0"/>
              </a:defRPr>
            </a:lvl1pPr>
          </a:lstStyle>
          <a:p>
            <a:r>
              <a:rPr lang="en-US" sz="1600" dirty="0">
                <a:latin typeface="Verdana"/>
                <a:cs typeface="Verdana"/>
              </a:rPr>
              <a:t>Click to add text</a:t>
            </a:r>
          </a:p>
        </p:txBody>
      </p:sp>
      <p:sp>
        <p:nvSpPr>
          <p:cNvPr id="3" name="Text Placeholder 2">
            <a:extLst>
              <a:ext uri="{FF2B5EF4-FFF2-40B4-BE49-F238E27FC236}">
                <a16:creationId xmlns:a16="http://schemas.microsoft.com/office/drawing/2014/main" id="{0FD9C7F7-56A9-4BE5-951D-FA2D8C688D4F}"/>
              </a:ext>
            </a:extLst>
          </p:cNvPr>
          <p:cNvSpPr>
            <a:spLocks noGrp="1"/>
          </p:cNvSpPr>
          <p:nvPr>
            <p:ph type="body" sz="quarter" idx="10" hasCustomPrompt="1"/>
          </p:nvPr>
        </p:nvSpPr>
        <p:spPr>
          <a:xfrm>
            <a:off x="457201" y="965200"/>
            <a:ext cx="8213725" cy="706763"/>
          </a:xfrm>
        </p:spPr>
        <p:txBody>
          <a:bodyPr anchor="b">
            <a:normAutofit/>
          </a:bodyPr>
          <a:lstStyle>
            <a:lvl1pPr marL="0" indent="0">
              <a:buNone/>
              <a:defRPr sz="3200" b="1">
                <a:solidFill>
                  <a:srgbClr val="000032"/>
                </a:solidFill>
              </a:defRPr>
            </a:lvl1pPr>
          </a:lstStyle>
          <a:p>
            <a:pPr lvl="0"/>
            <a:r>
              <a:rPr lang="en-US" dirty="0"/>
              <a:t>Click to add title</a:t>
            </a:r>
          </a:p>
        </p:txBody>
      </p:sp>
    </p:spTree>
    <p:extLst>
      <p:ext uri="{BB962C8B-B14F-4D97-AF65-F5344CB8AC3E}">
        <p14:creationId xmlns:p14="http://schemas.microsoft.com/office/powerpoint/2010/main" val="32779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8B3EB9BB-3976-4623-957A-355C3B8563A5}"/>
              </a:ext>
            </a:extLst>
          </p:cNvPr>
          <p:cNvSpPr>
            <a:spLocks noGrp="1"/>
          </p:cNvSpPr>
          <p:nvPr>
            <p:ph type="body" idx="1"/>
          </p:nvPr>
        </p:nvSpPr>
        <p:spPr>
          <a:xfrm>
            <a:off x="457201" y="1921933"/>
            <a:ext cx="4040188" cy="516466"/>
          </a:xfrm>
        </p:spPr>
        <p:txBody>
          <a:bodyPr anchor="b">
            <a:normAutofit/>
          </a:bodyPr>
          <a:lstStyle>
            <a:lvl1pPr>
              <a:defRPr sz="2000">
                <a:solidFill>
                  <a:srgbClr val="AC9E6D"/>
                </a:solidFill>
                <a:latin typeface="Georgia" panose="02040502050405020303" pitchFamily="18" charset="0"/>
              </a:defRPr>
            </a:lvl1pPr>
          </a:lstStyle>
          <a:p>
            <a:r>
              <a:rPr lang="en-US" sz="2000" dirty="0">
                <a:solidFill>
                  <a:srgbClr val="9C8D5A"/>
                </a:solidFill>
                <a:latin typeface="Georgia"/>
                <a:cs typeface="Georgia"/>
              </a:rPr>
              <a:t>Click to add text</a:t>
            </a:r>
          </a:p>
        </p:txBody>
      </p:sp>
      <p:sp>
        <p:nvSpPr>
          <p:cNvPr id="10" name="Content Placeholder 4">
            <a:extLst>
              <a:ext uri="{FF2B5EF4-FFF2-40B4-BE49-F238E27FC236}">
                <a16:creationId xmlns:a16="http://schemas.microsoft.com/office/drawing/2014/main" id="{9CA6C3AF-693E-4BAD-961C-2385A7268590}"/>
              </a:ext>
            </a:extLst>
          </p:cNvPr>
          <p:cNvSpPr>
            <a:spLocks noGrp="1"/>
          </p:cNvSpPr>
          <p:nvPr>
            <p:ph sz="half" idx="2"/>
          </p:nvPr>
        </p:nvSpPr>
        <p:spPr>
          <a:xfrm>
            <a:off x="457201" y="2556933"/>
            <a:ext cx="4040188" cy="3569230"/>
          </a:xfrm>
        </p:spPr>
        <p:txBody>
          <a:bodyPr>
            <a:normAutofit/>
          </a:bodyPr>
          <a:lstStyle>
            <a:lvl1pPr>
              <a:defRPr sz="1600">
                <a:solidFill>
                  <a:schemeClr val="tx1"/>
                </a:solidFill>
                <a:latin typeface="Verdana" panose="020B0604030504040204" pitchFamily="34" charset="0"/>
                <a:ea typeface="Verdana" panose="020B0604030504040204" pitchFamily="34" charset="0"/>
              </a:defRPr>
            </a:lvl1pPr>
          </a:lstStyle>
          <a:p>
            <a:r>
              <a:rPr lang="en-US" sz="1600" dirty="0">
                <a:latin typeface="Verdana"/>
                <a:cs typeface="Verdana"/>
              </a:rPr>
              <a:t>Click to add text</a:t>
            </a:r>
          </a:p>
        </p:txBody>
      </p:sp>
      <p:sp>
        <p:nvSpPr>
          <p:cNvPr id="12" name="Content Placeholder 6">
            <a:extLst>
              <a:ext uri="{FF2B5EF4-FFF2-40B4-BE49-F238E27FC236}">
                <a16:creationId xmlns:a16="http://schemas.microsoft.com/office/drawing/2014/main" id="{261A5B15-7BDC-459C-894F-CF7BEEEBE554}"/>
              </a:ext>
            </a:extLst>
          </p:cNvPr>
          <p:cNvSpPr>
            <a:spLocks noGrp="1"/>
          </p:cNvSpPr>
          <p:nvPr>
            <p:ph sz="quarter" idx="4"/>
          </p:nvPr>
        </p:nvSpPr>
        <p:spPr>
          <a:xfrm>
            <a:off x="4645026" y="2556933"/>
            <a:ext cx="4041775" cy="3569230"/>
          </a:xfrm>
        </p:spPr>
        <p:txBody>
          <a:bodyPr>
            <a:normAutofit/>
          </a:bodyPr>
          <a:lstStyle>
            <a:lvl1pPr>
              <a:defRPr sz="1600">
                <a:solidFill>
                  <a:schemeClr val="tx1"/>
                </a:solidFill>
                <a:latin typeface="Verdana" panose="020B0604030504040204" pitchFamily="34" charset="0"/>
                <a:ea typeface="Verdana" panose="020B0604030504040204" pitchFamily="34" charset="0"/>
              </a:defRPr>
            </a:lvl1pPr>
          </a:lstStyle>
          <a:p>
            <a:r>
              <a:rPr lang="en-US" sz="1600" dirty="0">
                <a:latin typeface="Verdana"/>
                <a:cs typeface="Verdana"/>
              </a:rPr>
              <a:t>Click to add text</a:t>
            </a:r>
          </a:p>
        </p:txBody>
      </p:sp>
      <p:sp>
        <p:nvSpPr>
          <p:cNvPr id="13" name="Text Placeholder 2">
            <a:extLst>
              <a:ext uri="{FF2B5EF4-FFF2-40B4-BE49-F238E27FC236}">
                <a16:creationId xmlns:a16="http://schemas.microsoft.com/office/drawing/2014/main" id="{56A6C0AB-C5A9-4326-B262-678AE288C737}"/>
              </a:ext>
            </a:extLst>
          </p:cNvPr>
          <p:cNvSpPr>
            <a:spLocks noGrp="1"/>
          </p:cNvSpPr>
          <p:nvPr>
            <p:ph type="body" idx="10"/>
          </p:nvPr>
        </p:nvSpPr>
        <p:spPr>
          <a:xfrm>
            <a:off x="4646611" y="1921933"/>
            <a:ext cx="4040188" cy="516466"/>
          </a:xfrm>
        </p:spPr>
        <p:txBody>
          <a:bodyPr anchor="b">
            <a:normAutofit/>
          </a:bodyPr>
          <a:lstStyle>
            <a:lvl1pPr>
              <a:defRPr sz="2000">
                <a:solidFill>
                  <a:srgbClr val="AC9E6D"/>
                </a:solidFill>
                <a:latin typeface="Georgia" panose="02040502050405020303" pitchFamily="18" charset="0"/>
              </a:defRPr>
            </a:lvl1pPr>
          </a:lstStyle>
          <a:p>
            <a:r>
              <a:rPr lang="en-US" sz="2000" dirty="0">
                <a:solidFill>
                  <a:srgbClr val="9C8D5A"/>
                </a:solidFill>
                <a:latin typeface="Georgia"/>
                <a:cs typeface="Georgia"/>
              </a:rPr>
              <a:t>Click to add text</a:t>
            </a:r>
          </a:p>
        </p:txBody>
      </p:sp>
      <p:sp>
        <p:nvSpPr>
          <p:cNvPr id="5" name="Text Placeholder 4">
            <a:extLst>
              <a:ext uri="{FF2B5EF4-FFF2-40B4-BE49-F238E27FC236}">
                <a16:creationId xmlns:a16="http://schemas.microsoft.com/office/drawing/2014/main" id="{7E7B5A5F-A72C-4648-A86B-398E00A407AB}"/>
              </a:ext>
            </a:extLst>
          </p:cNvPr>
          <p:cNvSpPr>
            <a:spLocks noGrp="1"/>
          </p:cNvSpPr>
          <p:nvPr>
            <p:ph type="body" sz="quarter" idx="11" hasCustomPrompt="1"/>
          </p:nvPr>
        </p:nvSpPr>
        <p:spPr>
          <a:xfrm>
            <a:off x="457199" y="965200"/>
            <a:ext cx="8229600" cy="702734"/>
          </a:xfrm>
        </p:spPr>
        <p:txBody>
          <a:bodyPr anchor="b">
            <a:normAutofit/>
          </a:bodyPr>
          <a:lstStyle>
            <a:lvl1pPr marL="0" indent="0">
              <a:buNone/>
              <a:defRPr sz="3200" b="1">
                <a:solidFill>
                  <a:srgbClr val="000032"/>
                </a:solidFill>
              </a:defRPr>
            </a:lvl1pPr>
          </a:lstStyle>
          <a:p>
            <a:pPr lvl="0"/>
            <a:r>
              <a:rPr lang="en-US" dirty="0"/>
              <a:t>Click to add title</a:t>
            </a:r>
          </a:p>
        </p:txBody>
      </p:sp>
    </p:spTree>
    <p:extLst>
      <p:ext uri="{BB962C8B-B14F-4D97-AF65-F5344CB8AC3E}">
        <p14:creationId xmlns:p14="http://schemas.microsoft.com/office/powerpoint/2010/main" val="66706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22560C6-C611-4F20-A4D1-31D2D4852D2B}"/>
              </a:ext>
            </a:extLst>
          </p:cNvPr>
          <p:cNvSpPr txBox="1"/>
          <p:nvPr userDrawn="1"/>
        </p:nvSpPr>
        <p:spPr>
          <a:xfrm>
            <a:off x="0" y="2302933"/>
            <a:ext cx="9144000" cy="798745"/>
          </a:xfrm>
          <a:prstGeom prst="rect">
            <a:avLst/>
          </a:prstGeom>
          <a:noFill/>
        </p:spPr>
        <p:txBody>
          <a:bodyPr wrap="square" rtlCol="0">
            <a:spAutoFit/>
          </a:bodyPr>
          <a:lstStyle/>
          <a:p>
            <a:pPr algn="ctr">
              <a:lnSpc>
                <a:spcPct val="120000"/>
              </a:lnSpc>
            </a:pPr>
            <a:r>
              <a:rPr lang="en-US" sz="4200" b="1" dirty="0">
                <a:solidFill>
                  <a:srgbClr val="000032"/>
                </a:solidFill>
                <a:latin typeface="Georgia" panose="02040502050405020303" pitchFamily="18" charset="0"/>
                <a:cs typeface="Georgia"/>
              </a:rPr>
              <a:t>Questions</a:t>
            </a:r>
            <a:endParaRPr lang="en-US" sz="4200" dirty="0">
              <a:solidFill>
                <a:srgbClr val="000032"/>
              </a:solidFill>
              <a:latin typeface="Georgia" panose="02040502050405020303" pitchFamily="18" charset="0"/>
              <a:cs typeface="Georgia"/>
            </a:endParaRPr>
          </a:p>
        </p:txBody>
      </p:sp>
    </p:spTree>
    <p:extLst>
      <p:ext uri="{BB962C8B-B14F-4D97-AF65-F5344CB8AC3E}">
        <p14:creationId xmlns:p14="http://schemas.microsoft.com/office/powerpoint/2010/main" val="4075480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72316-9425-4A42-9349-34AFA0907852}" type="datetimeFigureOut">
              <a:rPr lang="en-US" smtClean="0"/>
              <a:t>8/24/2023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E02CA-2878-4685-A671-AC3E77C38586}" type="slidenum">
              <a:rPr lang="en-US" smtClean="0"/>
              <a:t>‹#›</a:t>
            </a:fld>
            <a:endParaRPr lang="en-US"/>
          </a:p>
        </p:txBody>
      </p:sp>
    </p:spTree>
    <p:extLst>
      <p:ext uri="{BB962C8B-B14F-4D97-AF65-F5344CB8AC3E}">
        <p14:creationId xmlns:p14="http://schemas.microsoft.com/office/powerpoint/2010/main" val="116086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Lst>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imaginephd.com/" TargetMode="External"/><Relationship Id="rId2" Type="http://schemas.openxmlformats.org/officeDocument/2006/relationships/hyperlink" Target="http://myidp.sciencecareer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A5721C-5788-43AC-9A25-FDD9262E4577}"/>
              </a:ext>
            </a:extLst>
          </p:cNvPr>
          <p:cNvSpPr>
            <a:spLocks noGrp="1"/>
          </p:cNvSpPr>
          <p:nvPr>
            <p:ph type="subTitle" idx="1"/>
          </p:nvPr>
        </p:nvSpPr>
        <p:spPr>
          <a:xfrm>
            <a:off x="2046945" y="170689"/>
            <a:ext cx="5318574" cy="1156138"/>
          </a:xfrm>
        </p:spPr>
        <p:txBody>
          <a:bodyPr>
            <a:normAutofit/>
          </a:bodyPr>
          <a:lstStyle/>
          <a:p>
            <a:r>
              <a:rPr lang="en-US" dirty="0">
                <a:latin typeface="Comic Sans MS" panose="030F0702030302020204" pitchFamily="66" charset="0"/>
              </a:rPr>
              <a:t>Marnie Saunders, PhD</a:t>
            </a:r>
          </a:p>
          <a:p>
            <a:r>
              <a:rPr lang="en-US" dirty="0">
                <a:latin typeface="Comic Sans MS" panose="030F0702030302020204" pitchFamily="66" charset="0"/>
              </a:rPr>
              <a:t>Senior Associate Dean, The Graduate School</a:t>
            </a:r>
          </a:p>
        </p:txBody>
      </p:sp>
      <p:sp>
        <p:nvSpPr>
          <p:cNvPr id="6" name="Text Placeholder 5">
            <a:extLst>
              <a:ext uri="{FF2B5EF4-FFF2-40B4-BE49-F238E27FC236}">
                <a16:creationId xmlns:a16="http://schemas.microsoft.com/office/drawing/2014/main" id="{45A40FE4-0878-42BD-940D-5B742BD9A7D4}"/>
              </a:ext>
            </a:extLst>
          </p:cNvPr>
          <p:cNvSpPr>
            <a:spLocks noGrp="1"/>
          </p:cNvSpPr>
          <p:nvPr>
            <p:ph type="body" sz="quarter" idx="12"/>
          </p:nvPr>
        </p:nvSpPr>
        <p:spPr>
          <a:xfrm>
            <a:off x="2141539" y="4197887"/>
            <a:ext cx="6590982" cy="690563"/>
          </a:xfrm>
        </p:spPr>
        <p:txBody>
          <a:bodyPr>
            <a:normAutofit fontScale="92500" lnSpcReduction="20000"/>
          </a:bodyPr>
          <a:lstStyle/>
          <a:p>
            <a:pPr algn="ctr"/>
            <a:r>
              <a:rPr lang="en-US" dirty="0" err="1">
                <a:latin typeface="Comic Sans MS" panose="030F0702030302020204" pitchFamily="66" charset="0"/>
              </a:rPr>
              <a:t>myIDP</a:t>
            </a:r>
            <a:r>
              <a:rPr lang="en-US" dirty="0">
                <a:latin typeface="Comic Sans MS" panose="030F0702030302020204" pitchFamily="66" charset="0"/>
              </a:rPr>
              <a:t> (Sciences): A Graduate Student Information Session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262" y="1502978"/>
            <a:ext cx="4325938" cy="2518758"/>
          </a:xfrm>
          <a:prstGeom prst="rect">
            <a:avLst/>
          </a:prstGeom>
        </p:spPr>
      </p:pic>
    </p:spTree>
    <p:extLst>
      <p:ext uri="{BB962C8B-B14F-4D97-AF65-F5344CB8AC3E}">
        <p14:creationId xmlns:p14="http://schemas.microsoft.com/office/powerpoint/2010/main" val="227586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287F63-E285-82F7-98EE-099BCBE14EE5}"/>
              </a:ext>
            </a:extLst>
          </p:cNvPr>
          <p:cNvPicPr>
            <a:picLocks noChangeAspect="1"/>
          </p:cNvPicPr>
          <p:nvPr/>
        </p:nvPicPr>
        <p:blipFill>
          <a:blip r:embed="rId2"/>
          <a:stretch>
            <a:fillRect/>
          </a:stretch>
        </p:blipFill>
        <p:spPr>
          <a:xfrm>
            <a:off x="213013" y="778909"/>
            <a:ext cx="6270914" cy="5985572"/>
          </a:xfrm>
          <a:prstGeom prst="rect">
            <a:avLst/>
          </a:prstGeom>
        </p:spPr>
      </p:pic>
    </p:spTree>
    <p:extLst>
      <p:ext uri="{BB962C8B-B14F-4D97-AF65-F5344CB8AC3E}">
        <p14:creationId xmlns:p14="http://schemas.microsoft.com/office/powerpoint/2010/main" val="3748778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5CC197-E64D-32A0-3543-B3499CB02407}"/>
              </a:ext>
            </a:extLst>
          </p:cNvPr>
          <p:cNvPicPr>
            <a:picLocks noChangeAspect="1"/>
          </p:cNvPicPr>
          <p:nvPr/>
        </p:nvPicPr>
        <p:blipFill>
          <a:blip r:embed="rId2"/>
          <a:stretch>
            <a:fillRect/>
          </a:stretch>
        </p:blipFill>
        <p:spPr>
          <a:xfrm>
            <a:off x="92446" y="888423"/>
            <a:ext cx="6670917" cy="5694218"/>
          </a:xfrm>
          <a:prstGeom prst="rect">
            <a:avLst/>
          </a:prstGeom>
        </p:spPr>
      </p:pic>
    </p:spTree>
    <p:extLst>
      <p:ext uri="{BB962C8B-B14F-4D97-AF65-F5344CB8AC3E}">
        <p14:creationId xmlns:p14="http://schemas.microsoft.com/office/powerpoint/2010/main" val="211211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6D09F8-1B9B-8162-7725-CF1A57605748}"/>
              </a:ext>
            </a:extLst>
          </p:cNvPr>
          <p:cNvPicPr>
            <a:picLocks noChangeAspect="1"/>
          </p:cNvPicPr>
          <p:nvPr/>
        </p:nvPicPr>
        <p:blipFill>
          <a:blip r:embed="rId2"/>
          <a:stretch>
            <a:fillRect/>
          </a:stretch>
        </p:blipFill>
        <p:spPr>
          <a:xfrm>
            <a:off x="93518" y="831274"/>
            <a:ext cx="6539778" cy="5766954"/>
          </a:xfrm>
          <a:prstGeom prst="rect">
            <a:avLst/>
          </a:prstGeom>
        </p:spPr>
      </p:pic>
    </p:spTree>
    <p:extLst>
      <p:ext uri="{BB962C8B-B14F-4D97-AF65-F5344CB8AC3E}">
        <p14:creationId xmlns:p14="http://schemas.microsoft.com/office/powerpoint/2010/main" val="274850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2B2E92-3ABF-7758-E553-DBA69758B623}"/>
              </a:ext>
            </a:extLst>
          </p:cNvPr>
          <p:cNvPicPr>
            <a:picLocks noChangeAspect="1"/>
          </p:cNvPicPr>
          <p:nvPr/>
        </p:nvPicPr>
        <p:blipFill>
          <a:blip r:embed="rId2"/>
          <a:stretch>
            <a:fillRect/>
          </a:stretch>
        </p:blipFill>
        <p:spPr>
          <a:xfrm>
            <a:off x="110644" y="939524"/>
            <a:ext cx="6778130" cy="5456080"/>
          </a:xfrm>
          <a:prstGeom prst="rect">
            <a:avLst/>
          </a:prstGeom>
        </p:spPr>
      </p:pic>
    </p:spTree>
    <p:extLst>
      <p:ext uri="{BB962C8B-B14F-4D97-AF65-F5344CB8AC3E}">
        <p14:creationId xmlns:p14="http://schemas.microsoft.com/office/powerpoint/2010/main" val="122977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456D56-54AD-8948-EBF0-96D1F7B542B9}"/>
              </a:ext>
            </a:extLst>
          </p:cNvPr>
          <p:cNvPicPr>
            <a:picLocks noChangeAspect="1"/>
          </p:cNvPicPr>
          <p:nvPr/>
        </p:nvPicPr>
        <p:blipFill>
          <a:blip r:embed="rId2"/>
          <a:stretch>
            <a:fillRect/>
          </a:stretch>
        </p:blipFill>
        <p:spPr>
          <a:xfrm>
            <a:off x="176645" y="869265"/>
            <a:ext cx="6615645" cy="5905607"/>
          </a:xfrm>
          <a:prstGeom prst="rect">
            <a:avLst/>
          </a:prstGeom>
        </p:spPr>
      </p:pic>
    </p:spTree>
    <p:extLst>
      <p:ext uri="{BB962C8B-B14F-4D97-AF65-F5344CB8AC3E}">
        <p14:creationId xmlns:p14="http://schemas.microsoft.com/office/powerpoint/2010/main" val="336166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B5F04-3538-DD6B-4193-4FF5AAC6A3E9}"/>
              </a:ext>
            </a:extLst>
          </p:cNvPr>
          <p:cNvPicPr>
            <a:picLocks noChangeAspect="1"/>
          </p:cNvPicPr>
          <p:nvPr/>
        </p:nvPicPr>
        <p:blipFill>
          <a:blip r:embed="rId2"/>
          <a:stretch>
            <a:fillRect/>
          </a:stretch>
        </p:blipFill>
        <p:spPr>
          <a:xfrm>
            <a:off x="477982" y="816649"/>
            <a:ext cx="6037118" cy="5781578"/>
          </a:xfrm>
          <a:prstGeom prst="rect">
            <a:avLst/>
          </a:prstGeom>
        </p:spPr>
      </p:pic>
    </p:spTree>
    <p:extLst>
      <p:ext uri="{BB962C8B-B14F-4D97-AF65-F5344CB8AC3E}">
        <p14:creationId xmlns:p14="http://schemas.microsoft.com/office/powerpoint/2010/main" val="781803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6E9C80-18A4-4593-BE21-B50882E5C16C}"/>
              </a:ext>
            </a:extLst>
          </p:cNvPr>
          <p:cNvSpPr>
            <a:spLocks noGrp="1"/>
          </p:cNvSpPr>
          <p:nvPr>
            <p:ph type="body" sz="quarter" idx="11"/>
          </p:nvPr>
        </p:nvSpPr>
        <p:spPr/>
        <p:txBody>
          <a:bodyPr/>
          <a:lstStyle/>
          <a:p>
            <a:r>
              <a:rPr lang="en-US" dirty="0">
                <a:latin typeface="Comic Sans MS" panose="030F0702030302020204" pitchFamily="66" charset="0"/>
              </a:rPr>
              <a:t>My IDP – take it with a grain of salt!</a:t>
            </a:r>
          </a:p>
        </p:txBody>
      </p:sp>
      <p:pic>
        <p:nvPicPr>
          <p:cNvPr id="4" name="Picture 3"/>
          <p:cNvPicPr>
            <a:picLocks noChangeAspect="1"/>
          </p:cNvPicPr>
          <p:nvPr/>
        </p:nvPicPr>
        <p:blipFill>
          <a:blip r:embed="rId2"/>
          <a:stretch>
            <a:fillRect/>
          </a:stretch>
        </p:blipFill>
        <p:spPr>
          <a:xfrm>
            <a:off x="995854" y="1667934"/>
            <a:ext cx="7152290" cy="4941711"/>
          </a:xfrm>
          <a:prstGeom prst="rect">
            <a:avLst/>
          </a:prstGeom>
        </p:spPr>
      </p:pic>
    </p:spTree>
    <p:extLst>
      <p:ext uri="{BB962C8B-B14F-4D97-AF65-F5344CB8AC3E}">
        <p14:creationId xmlns:p14="http://schemas.microsoft.com/office/powerpoint/2010/main" val="2401599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6E9C80-18A4-4593-BE21-B50882E5C16C}"/>
              </a:ext>
            </a:extLst>
          </p:cNvPr>
          <p:cNvSpPr>
            <a:spLocks noGrp="1"/>
          </p:cNvSpPr>
          <p:nvPr>
            <p:ph type="body" sz="quarter" idx="11"/>
          </p:nvPr>
        </p:nvSpPr>
        <p:spPr/>
        <p:txBody>
          <a:bodyPr/>
          <a:lstStyle/>
          <a:p>
            <a:r>
              <a:rPr lang="en-US" dirty="0">
                <a:latin typeface="Comic Sans MS" panose="030F0702030302020204" pitchFamily="66" charset="0"/>
              </a:rPr>
              <a:t>Final Thoughts</a:t>
            </a:r>
          </a:p>
        </p:txBody>
      </p:sp>
      <p:sp>
        <p:nvSpPr>
          <p:cNvPr id="8" name="Content Placeholder 7"/>
          <p:cNvSpPr>
            <a:spLocks noGrp="1"/>
          </p:cNvSpPr>
          <p:nvPr>
            <p:ph sz="half" idx="2"/>
          </p:nvPr>
        </p:nvSpPr>
        <p:spPr>
          <a:xfrm>
            <a:off x="457201" y="1840522"/>
            <a:ext cx="8229598" cy="4635500"/>
          </a:xfrm>
        </p:spPr>
        <p:txBody>
          <a:bodyPr>
            <a:normAutofit/>
          </a:bodyPr>
          <a:lstStyle/>
          <a:p>
            <a:pPr algn="just"/>
            <a:r>
              <a:rPr lang="en-US" sz="2400" dirty="0">
                <a:latin typeface="Comic Sans MS" panose="030F0702030302020204" pitchFamily="66" charset="0"/>
              </a:rPr>
              <a:t>Great tool to help you consider options</a:t>
            </a:r>
          </a:p>
          <a:p>
            <a:pPr algn="just"/>
            <a:endParaRPr lang="en-US" sz="2400" dirty="0">
              <a:latin typeface="Comic Sans MS" panose="030F0702030302020204" pitchFamily="66" charset="0"/>
            </a:endParaRPr>
          </a:p>
          <a:p>
            <a:pPr algn="just"/>
            <a:r>
              <a:rPr lang="en-US" sz="2400" dirty="0">
                <a:latin typeface="Comic Sans MS" panose="030F0702030302020204" pitchFamily="66" charset="0"/>
              </a:rPr>
              <a:t>Do not allow it to dictate – think for yourself</a:t>
            </a:r>
          </a:p>
          <a:p>
            <a:pPr algn="just"/>
            <a:endParaRPr lang="en-US" sz="2400" dirty="0">
              <a:latin typeface="Comic Sans MS" panose="030F0702030302020204" pitchFamily="66" charset="0"/>
            </a:endParaRPr>
          </a:p>
          <a:p>
            <a:pPr algn="just"/>
            <a:r>
              <a:rPr lang="en-US" sz="2400" dirty="0">
                <a:latin typeface="Comic Sans MS" panose="030F0702030302020204" pitchFamily="66" charset="0"/>
              </a:rPr>
              <a:t>Great tool for charting milestones and forcing you to think in terms of acquiring skills</a:t>
            </a:r>
          </a:p>
          <a:p>
            <a:pPr algn="just"/>
            <a:endParaRPr lang="en-US" sz="2400" dirty="0">
              <a:latin typeface="Comic Sans MS" panose="030F0702030302020204" pitchFamily="66" charset="0"/>
            </a:endParaRPr>
          </a:p>
          <a:p>
            <a:pPr algn="just"/>
            <a:r>
              <a:rPr lang="en-US" sz="2400" dirty="0">
                <a:latin typeface="Comic Sans MS" panose="030F0702030302020204" pitchFamily="66" charset="0"/>
              </a:rPr>
              <a:t>Great tool to log your career progress for your own edification</a:t>
            </a:r>
          </a:p>
          <a:p>
            <a:pPr algn="just"/>
            <a:endParaRPr lang="en-US" sz="2400" dirty="0">
              <a:latin typeface="Comic Sans MS" panose="030F0702030302020204" pitchFamily="66" charset="0"/>
            </a:endParaRPr>
          </a:p>
          <a:p>
            <a:pPr algn="just"/>
            <a:endParaRPr lang="en-US" sz="2400" dirty="0">
              <a:latin typeface="Comic Sans MS" panose="030F0702030302020204" pitchFamily="66" charset="0"/>
            </a:endParaRPr>
          </a:p>
          <a:p>
            <a:pPr lvl="1" algn="just"/>
            <a:endParaRPr lang="en-US" dirty="0">
              <a:latin typeface="Comic Sans MS" panose="030F0702030302020204" pitchFamily="66" charset="0"/>
            </a:endParaRPr>
          </a:p>
          <a:p>
            <a:endParaRPr lang="en-US" sz="2400" dirty="0">
              <a:cs typeface="Verdana" panose="020B0604030504040204" pitchFamily="34" charset="0"/>
            </a:endParaRPr>
          </a:p>
        </p:txBody>
      </p:sp>
    </p:spTree>
    <p:extLst>
      <p:ext uri="{BB962C8B-B14F-4D97-AF65-F5344CB8AC3E}">
        <p14:creationId xmlns:p14="http://schemas.microsoft.com/office/powerpoint/2010/main" val="312465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DB05DB-AA44-43BA-BD6C-2BAA90163DDC}"/>
              </a:ext>
            </a:extLst>
          </p:cNvPr>
          <p:cNvSpPr>
            <a:spLocks noGrp="1"/>
          </p:cNvSpPr>
          <p:nvPr>
            <p:ph type="body" sz="quarter" idx="10"/>
          </p:nvPr>
        </p:nvSpPr>
        <p:spPr>
          <a:xfrm>
            <a:off x="0" y="774701"/>
            <a:ext cx="9144000" cy="901700"/>
          </a:xfrm>
        </p:spPr>
        <p:txBody>
          <a:bodyPr/>
          <a:lstStyle/>
          <a:p>
            <a:r>
              <a:rPr lang="en-US" dirty="0">
                <a:latin typeface="Comic Sans MS" panose="030F0702030302020204" pitchFamily="66" charset="0"/>
              </a:rPr>
              <a:t>IDP – Individual Development Plan</a:t>
            </a:r>
          </a:p>
        </p:txBody>
      </p:sp>
      <p:sp>
        <p:nvSpPr>
          <p:cNvPr id="3" name="Text Placeholder 2">
            <a:extLst>
              <a:ext uri="{FF2B5EF4-FFF2-40B4-BE49-F238E27FC236}">
                <a16:creationId xmlns:a16="http://schemas.microsoft.com/office/drawing/2014/main" id="{57BFB718-0116-4DE6-A1D4-573E5831A574}"/>
              </a:ext>
            </a:extLst>
          </p:cNvPr>
          <p:cNvSpPr>
            <a:spLocks noGrp="1"/>
          </p:cNvSpPr>
          <p:nvPr>
            <p:ph type="body" sz="quarter" idx="11"/>
          </p:nvPr>
        </p:nvSpPr>
        <p:spPr>
          <a:xfrm>
            <a:off x="425669" y="2896039"/>
            <a:ext cx="8292662" cy="901700"/>
          </a:xfrm>
        </p:spPr>
        <p:txBody>
          <a:bodyPr/>
          <a:lstStyle/>
          <a:p>
            <a:endParaRPr lang="en-US" dirty="0">
              <a:latin typeface="Comic Sans MS" panose="030F0702030302020204" pitchFamily="66" charset="0"/>
            </a:endParaRPr>
          </a:p>
          <a:p>
            <a:r>
              <a:rPr lang="en-US" dirty="0">
                <a:latin typeface="Comic Sans MS" panose="030F0702030302020204" pitchFamily="66" charset="0"/>
              </a:rPr>
              <a:t>A web-based career-planning tool for graduate students and postdoctoral fellows in the sciences</a:t>
            </a:r>
          </a:p>
          <a:p>
            <a:endParaRPr lang="en-US" dirty="0">
              <a:latin typeface="Comic Sans MS" panose="030F0702030302020204" pitchFamily="66" charset="0"/>
            </a:endParaRPr>
          </a:p>
          <a:p>
            <a:r>
              <a:rPr lang="en-US" dirty="0">
                <a:latin typeface="Comic Sans MS" panose="030F0702030302020204" pitchFamily="66" charset="0"/>
                <a:hlinkClick r:id="rId2"/>
              </a:rPr>
              <a:t>myidp.sciencecareers.org</a:t>
            </a:r>
            <a:endParaRPr lang="en-US" dirty="0">
              <a:latin typeface="Comic Sans MS" panose="030F0702030302020204" pitchFamily="66" charset="0"/>
            </a:endParaRPr>
          </a:p>
          <a:p>
            <a:r>
              <a:rPr lang="en-US" dirty="0">
                <a:latin typeface="Comic Sans MS" panose="030F0702030302020204" pitchFamily="66" charset="0"/>
                <a:hlinkClick r:id="rId3"/>
              </a:rPr>
              <a:t>imaginephd.com</a:t>
            </a:r>
            <a:endParaRPr lang="en-US" dirty="0">
              <a:latin typeface="Comic Sans MS" panose="030F0702030302020204" pitchFamily="66" charset="0"/>
            </a:endParaRPr>
          </a:p>
          <a:p>
            <a:endParaRPr lang="en-US" dirty="0"/>
          </a:p>
          <a:p>
            <a:endParaRPr lang="en-US" dirty="0">
              <a:latin typeface="Comic Sans MS" panose="030F0702030302020204" pitchFamily="66" charset="0"/>
            </a:endParaRPr>
          </a:p>
        </p:txBody>
      </p:sp>
      <p:sp>
        <p:nvSpPr>
          <p:cNvPr id="4" name="TextBox 3"/>
          <p:cNvSpPr txBox="1"/>
          <p:nvPr/>
        </p:nvSpPr>
        <p:spPr>
          <a:xfrm>
            <a:off x="262759" y="5318234"/>
            <a:ext cx="5623034" cy="923330"/>
          </a:xfrm>
          <a:prstGeom prst="rect">
            <a:avLst/>
          </a:prstGeom>
          <a:noFill/>
        </p:spPr>
        <p:txBody>
          <a:bodyPr wrap="square" rtlCol="0">
            <a:spAutoFit/>
          </a:bodyPr>
          <a:lstStyle/>
          <a:p>
            <a:pPr algn="just"/>
            <a:r>
              <a:rPr lang="en-US" dirty="0"/>
              <a:t>Disclaimer – all information in these slides are taken directly from the website and the companion articles by </a:t>
            </a:r>
            <a:r>
              <a:rPr lang="en-US" dirty="0" err="1"/>
              <a:t>Hobin</a:t>
            </a:r>
            <a:r>
              <a:rPr lang="en-US" dirty="0"/>
              <a:t>, </a:t>
            </a:r>
            <a:r>
              <a:rPr lang="en-US" dirty="0" err="1"/>
              <a:t>Fuhrmann</a:t>
            </a:r>
            <a:r>
              <a:rPr lang="en-US" dirty="0"/>
              <a:t>, </a:t>
            </a:r>
            <a:r>
              <a:rPr lang="en-US" dirty="0" err="1"/>
              <a:t>Lindstaedt</a:t>
            </a:r>
            <a:r>
              <a:rPr lang="en-US" dirty="0"/>
              <a:t>, and Clifford</a:t>
            </a:r>
          </a:p>
        </p:txBody>
      </p:sp>
    </p:spTree>
    <p:extLst>
      <p:ext uri="{BB962C8B-B14F-4D97-AF65-F5344CB8AC3E}">
        <p14:creationId xmlns:p14="http://schemas.microsoft.com/office/powerpoint/2010/main" val="1488740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6E9C80-18A4-4593-BE21-B50882E5C16C}"/>
              </a:ext>
            </a:extLst>
          </p:cNvPr>
          <p:cNvSpPr>
            <a:spLocks noGrp="1"/>
          </p:cNvSpPr>
          <p:nvPr>
            <p:ph type="body" sz="quarter" idx="11"/>
          </p:nvPr>
        </p:nvSpPr>
        <p:spPr/>
        <p:txBody>
          <a:bodyPr/>
          <a:lstStyle/>
          <a:p>
            <a:r>
              <a:rPr lang="en-US" dirty="0">
                <a:latin typeface="Comic Sans MS" panose="030F0702030302020204" pitchFamily="66" charset="0"/>
              </a:rPr>
              <a:t>Today’s Challenges</a:t>
            </a:r>
          </a:p>
        </p:txBody>
      </p:sp>
      <p:sp>
        <p:nvSpPr>
          <p:cNvPr id="8" name="Content Placeholder 7"/>
          <p:cNvSpPr>
            <a:spLocks noGrp="1"/>
          </p:cNvSpPr>
          <p:nvPr>
            <p:ph sz="half" idx="2"/>
          </p:nvPr>
        </p:nvSpPr>
        <p:spPr>
          <a:xfrm>
            <a:off x="457201" y="1752600"/>
            <a:ext cx="8229598" cy="4635500"/>
          </a:xfrm>
        </p:spPr>
        <p:txBody>
          <a:bodyPr>
            <a:normAutofit/>
          </a:bodyPr>
          <a:lstStyle/>
          <a:p>
            <a:pPr algn="just"/>
            <a:r>
              <a:rPr lang="en-US" sz="2400" dirty="0">
                <a:latin typeface="Comic Sans MS" panose="030F0702030302020204" pitchFamily="66" charset="0"/>
              </a:rPr>
              <a:t>The share of all US science and engineering doctorate recipients working in academia dropped from 55% to 44% between 1973 and 2008</a:t>
            </a:r>
          </a:p>
          <a:p>
            <a:pPr algn="just"/>
            <a:endParaRPr lang="en-US" sz="2400" dirty="0">
              <a:latin typeface="Comic Sans MS" panose="030F0702030302020204" pitchFamily="66" charset="0"/>
            </a:endParaRPr>
          </a:p>
          <a:p>
            <a:pPr algn="just"/>
            <a:r>
              <a:rPr lang="en-US" sz="2400" dirty="0">
                <a:latin typeface="Comic Sans MS" panose="030F0702030302020204" pitchFamily="66" charset="0"/>
              </a:rPr>
              <a:t>The proportion of scientists employed in tenure or tenure-track positions has also declined – likely reflecting a growth in postdoctoral, staff scientist and other non-tenure positions</a:t>
            </a:r>
          </a:p>
          <a:p>
            <a:pPr algn="just"/>
            <a:endParaRPr lang="en-US" sz="2400" dirty="0">
              <a:latin typeface="Comic Sans MS" panose="030F0702030302020204" pitchFamily="66" charset="0"/>
            </a:endParaRPr>
          </a:p>
          <a:p>
            <a:pPr algn="just"/>
            <a:r>
              <a:rPr lang="en-US" sz="2400" dirty="0">
                <a:latin typeface="Comic Sans MS" panose="030F0702030302020204" pitchFamily="66" charset="0"/>
              </a:rPr>
              <a:t>Graduate students and postdocs need to master new skill sets to compete successfully for research positions both within and outside academia</a:t>
            </a:r>
          </a:p>
          <a:p>
            <a:pPr algn="just"/>
            <a:endParaRPr lang="en-US" sz="2400" dirty="0">
              <a:latin typeface="Comic Sans MS" panose="030F0702030302020204" pitchFamily="66" charset="0"/>
            </a:endParaRPr>
          </a:p>
          <a:p>
            <a:endParaRPr lang="en-US" sz="2400" dirty="0"/>
          </a:p>
          <a:p>
            <a:endParaRPr lang="en-US" sz="2400" dirty="0"/>
          </a:p>
          <a:p>
            <a:pPr marL="0" indent="0">
              <a:buNone/>
            </a:pPr>
            <a:endParaRPr lang="en-US" sz="2400" dirty="0"/>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460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6E9C80-18A4-4593-BE21-B50882E5C16C}"/>
              </a:ext>
            </a:extLst>
          </p:cNvPr>
          <p:cNvSpPr>
            <a:spLocks noGrp="1"/>
          </p:cNvSpPr>
          <p:nvPr>
            <p:ph type="body" sz="quarter" idx="11"/>
          </p:nvPr>
        </p:nvSpPr>
        <p:spPr/>
        <p:txBody>
          <a:bodyPr/>
          <a:lstStyle/>
          <a:p>
            <a:r>
              <a:rPr lang="en-US" dirty="0">
                <a:latin typeface="Comic Sans MS" panose="030F0702030302020204" pitchFamily="66" charset="0"/>
              </a:rPr>
              <a:t>Today’s Challenges</a:t>
            </a:r>
          </a:p>
        </p:txBody>
      </p:sp>
      <p:sp>
        <p:nvSpPr>
          <p:cNvPr id="8" name="Content Placeholder 7"/>
          <p:cNvSpPr>
            <a:spLocks noGrp="1"/>
          </p:cNvSpPr>
          <p:nvPr>
            <p:ph sz="half" idx="2"/>
          </p:nvPr>
        </p:nvSpPr>
        <p:spPr>
          <a:xfrm>
            <a:off x="457201" y="1752600"/>
            <a:ext cx="8229598" cy="4635500"/>
          </a:xfrm>
        </p:spPr>
        <p:txBody>
          <a:bodyPr>
            <a:normAutofit lnSpcReduction="10000"/>
          </a:bodyPr>
          <a:lstStyle/>
          <a:p>
            <a:pPr algn="just"/>
            <a:r>
              <a:rPr lang="en-US" sz="2400" dirty="0">
                <a:latin typeface="Comic Sans MS" panose="030F0702030302020204" pitchFamily="66" charset="0"/>
              </a:rPr>
              <a:t>Placing a greater importance on ‘transferable’ skills, such as leadership, management and communication</a:t>
            </a:r>
          </a:p>
          <a:p>
            <a:pPr algn="just"/>
            <a:endParaRPr lang="en-US" sz="2400" dirty="0">
              <a:latin typeface="Comic Sans MS" panose="030F0702030302020204" pitchFamily="66" charset="0"/>
            </a:endParaRPr>
          </a:p>
          <a:p>
            <a:pPr algn="just"/>
            <a:r>
              <a:rPr lang="en-US" sz="2400" dirty="0">
                <a:latin typeface="Comic Sans MS" panose="030F0702030302020204" pitchFamily="66" charset="0"/>
              </a:rPr>
              <a:t>These skills can be difficult to acquire and document during academic training</a:t>
            </a:r>
          </a:p>
          <a:p>
            <a:pPr algn="just"/>
            <a:endParaRPr lang="en-US" sz="2400" dirty="0">
              <a:latin typeface="Comic Sans MS" panose="030F0702030302020204" pitchFamily="66" charset="0"/>
            </a:endParaRPr>
          </a:p>
          <a:p>
            <a:pPr algn="just"/>
            <a:r>
              <a:rPr lang="en-US" sz="2400" dirty="0">
                <a:highlight>
                  <a:srgbClr val="FFFF00"/>
                </a:highlight>
                <a:latin typeface="Comic Sans MS" panose="030F0702030302020204" pitchFamily="66" charset="0"/>
              </a:rPr>
              <a:t>You need a deliberate plan!</a:t>
            </a:r>
          </a:p>
          <a:p>
            <a:pPr algn="just"/>
            <a:endParaRPr lang="en-US" sz="2400" dirty="0">
              <a:latin typeface="Comic Sans MS" panose="030F0702030302020204" pitchFamily="66" charset="0"/>
            </a:endParaRPr>
          </a:p>
          <a:p>
            <a:pPr algn="just"/>
            <a:r>
              <a:rPr lang="en-US" sz="2400" dirty="0">
                <a:highlight>
                  <a:srgbClr val="FFFF00"/>
                </a:highlight>
                <a:latin typeface="Comic Sans MS" panose="030F0702030302020204" pitchFamily="66" charset="0"/>
              </a:rPr>
              <a:t>Research finds that people who develop and implement strategies to pursue career-specific goals achieve greater success as measured by salary, promotions and level of responsibility</a:t>
            </a:r>
          </a:p>
          <a:p>
            <a:pPr algn="just"/>
            <a:endParaRPr lang="en-US" sz="2400" dirty="0">
              <a:latin typeface="Comic Sans MS" panose="030F0702030302020204" pitchFamily="66" charset="0"/>
            </a:endParaRPr>
          </a:p>
          <a:p>
            <a:endParaRPr lang="en-US" sz="2400" dirty="0"/>
          </a:p>
          <a:p>
            <a:endParaRPr lang="en-US" sz="2400" dirty="0"/>
          </a:p>
          <a:p>
            <a:pPr marL="0" indent="0">
              <a:buNone/>
            </a:pPr>
            <a:endParaRPr lang="en-US" sz="2400" dirty="0"/>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8783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6E9C80-18A4-4593-BE21-B50882E5C16C}"/>
              </a:ext>
            </a:extLst>
          </p:cNvPr>
          <p:cNvSpPr>
            <a:spLocks noGrp="1"/>
          </p:cNvSpPr>
          <p:nvPr>
            <p:ph type="body" sz="quarter" idx="11"/>
          </p:nvPr>
        </p:nvSpPr>
        <p:spPr/>
        <p:txBody>
          <a:bodyPr/>
          <a:lstStyle/>
          <a:p>
            <a:r>
              <a:rPr lang="en-US" dirty="0">
                <a:latin typeface="Comic Sans MS" panose="030F0702030302020204" pitchFamily="66" charset="0"/>
              </a:rPr>
              <a:t>Today’s Challenges</a:t>
            </a:r>
          </a:p>
        </p:txBody>
      </p:sp>
      <p:sp>
        <p:nvSpPr>
          <p:cNvPr id="8" name="Content Placeholder 7"/>
          <p:cNvSpPr>
            <a:spLocks noGrp="1"/>
          </p:cNvSpPr>
          <p:nvPr>
            <p:ph sz="half" idx="2"/>
          </p:nvPr>
        </p:nvSpPr>
        <p:spPr>
          <a:xfrm>
            <a:off x="457201" y="1858107"/>
            <a:ext cx="8229598" cy="4635500"/>
          </a:xfrm>
        </p:spPr>
        <p:txBody>
          <a:bodyPr>
            <a:normAutofit/>
          </a:bodyPr>
          <a:lstStyle/>
          <a:p>
            <a:pPr algn="just"/>
            <a:r>
              <a:rPr lang="en-US" sz="2400" dirty="0">
                <a:highlight>
                  <a:srgbClr val="FFFF00"/>
                </a:highlight>
                <a:latin typeface="Comic Sans MS" panose="030F0702030302020204" pitchFamily="66" charset="0"/>
              </a:rPr>
              <a:t>Survey of 7600 postdoctoral researchers found that postdocs who developed training plans with their advisors at the start of their appointments reported greater satisfaction, published more papers and experienced fewer conflicts with those advisors</a:t>
            </a:r>
          </a:p>
          <a:p>
            <a:pPr algn="just"/>
            <a:endParaRPr lang="en-US" sz="2400" dirty="0">
              <a:latin typeface="Comic Sans MS" panose="030F0702030302020204" pitchFamily="66" charset="0"/>
            </a:endParaRPr>
          </a:p>
          <a:p>
            <a:pPr algn="just"/>
            <a:r>
              <a:rPr lang="en-US" sz="2400" dirty="0">
                <a:latin typeface="Comic Sans MS" panose="030F0702030302020204" pitchFamily="66" charset="0"/>
              </a:rPr>
              <a:t>Developed by Science, based upon FASEB plan for postdoctoral fellows</a:t>
            </a:r>
          </a:p>
          <a:p>
            <a:pPr algn="just"/>
            <a:endParaRPr lang="en-US" sz="2400" dirty="0">
              <a:latin typeface="Comic Sans MS" panose="030F0702030302020204" pitchFamily="66" charset="0"/>
            </a:endParaRPr>
          </a:p>
          <a:p>
            <a:pPr algn="just"/>
            <a:r>
              <a:rPr lang="en-US" sz="2400" dirty="0">
                <a:latin typeface="Comic Sans MS" panose="030F0702030302020204" pitchFamily="66" charset="0"/>
              </a:rPr>
              <a:t>‘helped not just to decide on a goal, but to have the goal in mind all the time’</a:t>
            </a:r>
          </a:p>
          <a:p>
            <a:endParaRPr lang="en-US" sz="2400" dirty="0"/>
          </a:p>
          <a:p>
            <a:endParaRPr lang="en-US" sz="2400" dirty="0"/>
          </a:p>
          <a:p>
            <a:pPr marL="0" indent="0">
              <a:buNone/>
            </a:pPr>
            <a:endParaRPr lang="en-US" sz="2400" dirty="0"/>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334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B6561F-A14C-BC64-CD51-2040BFE07D8A}"/>
              </a:ext>
            </a:extLst>
          </p:cNvPr>
          <p:cNvPicPr>
            <a:picLocks noChangeAspect="1"/>
          </p:cNvPicPr>
          <p:nvPr/>
        </p:nvPicPr>
        <p:blipFill>
          <a:blip r:embed="rId2"/>
          <a:stretch>
            <a:fillRect/>
          </a:stretch>
        </p:blipFill>
        <p:spPr>
          <a:xfrm>
            <a:off x="296141" y="935938"/>
            <a:ext cx="6410911" cy="5657093"/>
          </a:xfrm>
          <a:prstGeom prst="rect">
            <a:avLst/>
          </a:prstGeom>
        </p:spPr>
      </p:pic>
    </p:spTree>
    <p:extLst>
      <p:ext uri="{BB962C8B-B14F-4D97-AF65-F5344CB8AC3E}">
        <p14:creationId xmlns:p14="http://schemas.microsoft.com/office/powerpoint/2010/main" val="109295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4C50F0-686B-25F9-8ECE-6D433CE4E597}"/>
              </a:ext>
            </a:extLst>
          </p:cNvPr>
          <p:cNvPicPr>
            <a:picLocks noChangeAspect="1"/>
          </p:cNvPicPr>
          <p:nvPr/>
        </p:nvPicPr>
        <p:blipFill>
          <a:blip r:embed="rId2"/>
          <a:stretch>
            <a:fillRect/>
          </a:stretch>
        </p:blipFill>
        <p:spPr>
          <a:xfrm>
            <a:off x="207818" y="893466"/>
            <a:ext cx="6563948" cy="5704760"/>
          </a:xfrm>
          <a:prstGeom prst="rect">
            <a:avLst/>
          </a:prstGeom>
        </p:spPr>
      </p:pic>
    </p:spTree>
    <p:extLst>
      <p:ext uri="{BB962C8B-B14F-4D97-AF65-F5344CB8AC3E}">
        <p14:creationId xmlns:p14="http://schemas.microsoft.com/office/powerpoint/2010/main" val="48336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370573-C727-BF61-A100-5464412A1386}"/>
              </a:ext>
            </a:extLst>
          </p:cNvPr>
          <p:cNvPicPr>
            <a:picLocks noChangeAspect="1"/>
          </p:cNvPicPr>
          <p:nvPr/>
        </p:nvPicPr>
        <p:blipFill>
          <a:blip r:embed="rId2"/>
          <a:stretch>
            <a:fillRect/>
          </a:stretch>
        </p:blipFill>
        <p:spPr>
          <a:xfrm>
            <a:off x="358645" y="856690"/>
            <a:ext cx="6369467" cy="5897401"/>
          </a:xfrm>
          <a:prstGeom prst="rect">
            <a:avLst/>
          </a:prstGeom>
        </p:spPr>
      </p:pic>
    </p:spTree>
    <p:extLst>
      <p:ext uri="{BB962C8B-B14F-4D97-AF65-F5344CB8AC3E}">
        <p14:creationId xmlns:p14="http://schemas.microsoft.com/office/powerpoint/2010/main" val="168876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EA7D4-789C-A70F-8002-ADAC011AFEE0}"/>
              </a:ext>
            </a:extLst>
          </p:cNvPr>
          <p:cNvPicPr>
            <a:picLocks noChangeAspect="1"/>
          </p:cNvPicPr>
          <p:nvPr/>
        </p:nvPicPr>
        <p:blipFill>
          <a:blip r:embed="rId2"/>
          <a:stretch>
            <a:fillRect/>
          </a:stretch>
        </p:blipFill>
        <p:spPr>
          <a:xfrm>
            <a:off x="181841" y="908044"/>
            <a:ext cx="6542270" cy="5591469"/>
          </a:xfrm>
          <a:prstGeom prst="rect">
            <a:avLst/>
          </a:prstGeom>
        </p:spPr>
      </p:pic>
    </p:spTree>
    <p:extLst>
      <p:ext uri="{BB962C8B-B14F-4D97-AF65-F5344CB8AC3E}">
        <p14:creationId xmlns:p14="http://schemas.microsoft.com/office/powerpoint/2010/main" val="24687421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80F5CFD31A1149A04B72BE0E7B285A" ma:contentTypeVersion="17" ma:contentTypeDescription="Create a new document." ma:contentTypeScope="" ma:versionID="e6a1ee7b90a7129bdc4af4d671b5ee67">
  <xsd:schema xmlns:xsd="http://www.w3.org/2001/XMLSchema" xmlns:xs="http://www.w3.org/2001/XMLSchema" xmlns:p="http://schemas.microsoft.com/office/2006/metadata/properties" xmlns:ns2="c4ed5aec-2cf3-4292-83c4-63a82c3f448a" xmlns:ns3="a6c02de3-0f2a-4d0e-b0a7-b378fde8cac8" targetNamespace="http://schemas.microsoft.com/office/2006/metadata/properties" ma:root="true" ma:fieldsID="2879847dd375ae2fd3b456e48d99c47f" ns2:_="" ns3:_="">
    <xsd:import namespace="c4ed5aec-2cf3-4292-83c4-63a82c3f448a"/>
    <xsd:import namespace="a6c02de3-0f2a-4d0e-b0a7-b378fde8cac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ed5aec-2cf3-4292-83c4-63a82c3f44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ae103f1-3f3a-4e48-a31c-1124b435bfc5}" ma:internalName="TaxCatchAll" ma:showField="CatchAllData" ma:web="c4ed5aec-2cf3-4292-83c4-63a82c3f44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c02de3-0f2a-4d0e-b0a7-b378fde8cac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9ed93d0-1c55-4ba2-8313-8535d6655d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c02de3-0f2a-4d0e-b0a7-b378fde8cac8">
      <Terms xmlns="http://schemas.microsoft.com/office/infopath/2007/PartnerControls"/>
    </lcf76f155ced4ddcb4097134ff3c332f>
    <TaxCatchAll xmlns="c4ed5aec-2cf3-4292-83c4-63a82c3f448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792951-39A1-4B49-A176-59F52DCA48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ed5aec-2cf3-4292-83c4-63a82c3f448a"/>
    <ds:schemaRef ds:uri="a6c02de3-0f2a-4d0e-b0a7-b378fde8ca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69DB03-063C-44D9-8CC4-E5A0767FB034}">
  <ds:schemaRefs>
    <ds:schemaRef ds:uri="http://schemas.microsoft.com/office/2006/metadata/properties"/>
    <ds:schemaRef ds:uri="http://schemas.microsoft.com/office/infopath/2007/PartnerControls"/>
    <ds:schemaRef ds:uri="a6c02de3-0f2a-4d0e-b0a7-b378fde8cac8"/>
    <ds:schemaRef ds:uri="c4ed5aec-2cf3-4292-83c4-63a82c3f448a"/>
  </ds:schemaRefs>
</ds:datastoreItem>
</file>

<file path=customXml/itemProps3.xml><?xml version="1.0" encoding="utf-8"?>
<ds:datastoreItem xmlns:ds="http://schemas.openxmlformats.org/officeDocument/2006/customXml" ds:itemID="{71131F45-7EC0-44B1-8B4F-B4F41B0103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1986</TotalTime>
  <Words>334</Words>
  <Application>Microsoft Office PowerPoint</Application>
  <PresentationFormat>On-screen Show (4:3)</PresentationFormat>
  <Paragraphs>49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Comic Sans MS</vt:lpstr>
      <vt:lpstr>Georgia</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 of Akron - general PPT template</dc:title>
  <dc:subject/>
  <dc:creator>University Communications and Marketing</dc:creator>
  <cp:keywords/>
  <dc:description/>
  <cp:lastModifiedBy>Heather Blake</cp:lastModifiedBy>
  <cp:revision>157</cp:revision>
  <cp:lastPrinted>2019-05-22T17:35:29Z</cp:lastPrinted>
  <dcterms:created xsi:type="dcterms:W3CDTF">2018-08-18T22:57:04Z</dcterms:created>
  <dcterms:modified xsi:type="dcterms:W3CDTF">2023-08-24T14:53:44Z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0x0101001380F5CFD31A1149A04B72BE0E7B285A</vt:lpwstr>
  </property>
</Properties>
</file>